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62" r:id="rId8"/>
    <p:sldId id="279" r:id="rId9"/>
    <p:sldId id="259" r:id="rId10"/>
    <p:sldId id="260" r:id="rId11"/>
    <p:sldId id="261" r:id="rId12"/>
    <p:sldId id="264" r:id="rId13"/>
    <p:sldId id="265" r:id="rId14"/>
    <p:sldId id="263" r:id="rId15"/>
    <p:sldId id="282" r:id="rId16"/>
    <p:sldId id="266" r:id="rId17"/>
    <p:sldId id="283" r:id="rId18"/>
    <p:sldId id="277" r:id="rId19"/>
    <p:sldId id="280" r:id="rId20"/>
    <p:sldId id="269" r:id="rId21"/>
    <p:sldId id="270" r:id="rId22"/>
    <p:sldId id="281" r:id="rId23"/>
    <p:sldId id="272" r:id="rId24"/>
    <p:sldId id="273" r:id="rId25"/>
    <p:sldId id="274" r:id="rId26"/>
    <p:sldId id="27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B2"/>
    <a:srgbClr val="D55E00"/>
    <a:srgbClr val="F0E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BA88C-07E8-946F-1F74-3EB8B674B592}" v="365" dt="2022-09-15T19:27:49.812"/>
    <p1510:client id="{87D4E1E7-2A30-AA53-C857-A5FDADBE82EB}" v="1046" dt="2022-10-27T05:08:45.894"/>
    <p1510:client id="{CA141F66-C3FD-BBE4-61D4-D22A2770BB18}" v="242" dt="2022-09-15T18:10:54.620"/>
    <p1510:client id="{CA6BE438-34DA-BB6F-285F-0E7F26AC4F1A}" v="1122" dt="2022-10-26T01:45:51.309"/>
    <p1510:client id="{DFA5DD7F-4B37-49FB-AD39-6EB29DBF2183}" v="81" vWet="85" dt="2022-09-15T17:40:49.331"/>
    <p1510:client id="{FA5A64B2-2D2F-9016-66A5-58EDB81CABE4}" v="791" dt="2022-11-02T11:46:21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Rural != natural</a:t>
            </a:r>
          </a:p>
          <a:p>
            <a:r>
              <a:rPr lang="en-CA" dirty="0"/>
              <a:t>Specify that shift in human pop causes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Explain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Individual level </a:t>
            </a:r>
            <a:r>
              <a:rPr lang="en-CA" err="1"/>
              <a:t>tradeoffs</a:t>
            </a:r>
            <a:r>
              <a:rPr lang="en-CA"/>
              <a:t> =&gt; </a:t>
            </a:r>
            <a:r>
              <a:rPr lang="en-CA" err="1"/>
              <a:t>tradeoff</a:t>
            </a:r>
            <a:r>
              <a:rPr lang="en-CA"/>
              <a:t> changes with social behavior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2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Prediciton</a:t>
            </a:r>
            <a:r>
              <a:rPr lang="en-CA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Make image with behaviors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Explain plots first, then bring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One panel, then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913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One panel, then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51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Put contact info and website for 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44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/>
              <a:t>Comportements de vigilance des corneilles d'Amérique</a:t>
            </a:r>
            <a:endParaRPr lang="fr-CA" sz="3600">
              <a:cs typeface="Calibri"/>
            </a:endParaRPr>
          </a:p>
          <a:p>
            <a:endParaRPr lang="en-CA"/>
          </a:p>
          <a:p>
            <a:r>
              <a:rPr lang="en-CA"/>
              <a:t>Alex Popescu</a:t>
            </a:r>
            <a:endParaRPr lang="en-CA">
              <a:cs typeface="Calibri"/>
            </a:endParaRPr>
          </a:p>
          <a:p>
            <a:r>
              <a:rPr lang="en-CA"/>
              <a:t>SQEBC 2022</a:t>
            </a:r>
            <a:endParaRPr lang="en-CA">
              <a:cs typeface="Calibri"/>
            </a:endParaRPr>
          </a:p>
          <a:p>
            <a:r>
              <a:rPr lang="en-CA"/>
              <a:t>Brock University</a:t>
            </a:r>
            <a:endParaRPr lang="en-CA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F0F9D-82EE-D1EB-5C85-F5093FFE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95" y="0"/>
            <a:ext cx="3071705" cy="18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sentinelles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307"/>
            <a:ext cx="7208520" cy="4226655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La sentinelle (A) assure la protection du groupe en étant constamment vigilant.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>
                <a:cs typeface="Calibri"/>
              </a:rPr>
              <a:t>Comportement co</a:t>
            </a:r>
            <a:r>
              <a:rPr lang="fr-CA" dirty="0">
                <a:ea typeface="+mn-lt"/>
                <a:cs typeface="+mn-lt"/>
              </a:rPr>
              <a:t>û</a:t>
            </a:r>
            <a:r>
              <a:rPr lang="fr-CA" dirty="0">
                <a:cs typeface="Calibri"/>
              </a:rPr>
              <a:t>teux pour la sentinelle, mais bénéfique pour les autres individus.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838200" y="4888753"/>
            <a:ext cx="70701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La présence d'une sentinelle devrait réduire la vigilance individuelle des membres du groupe.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E3E94C-ED6E-E963-F7D9-930FE509060C}"/>
              </a:ext>
            </a:extLst>
          </p:cNvPr>
          <p:cNvGrpSpPr/>
          <p:nvPr/>
        </p:nvGrpSpPr>
        <p:grpSpPr>
          <a:xfrm>
            <a:off x="8046720" y="507879"/>
            <a:ext cx="4021011" cy="5669083"/>
            <a:chOff x="8930351" y="23225444"/>
            <a:chExt cx="6339390" cy="7846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A49989-C604-827C-2BAE-371891088D94}"/>
                </a:ext>
              </a:extLst>
            </p:cNvPr>
            <p:cNvGrpSpPr/>
            <p:nvPr/>
          </p:nvGrpSpPr>
          <p:grpSpPr>
            <a:xfrm>
              <a:off x="8930351" y="23225444"/>
              <a:ext cx="6214010" cy="7846992"/>
              <a:chOff x="8930351" y="23225444"/>
              <a:chExt cx="6214010" cy="784699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83CEB8-6357-0236-8E9F-3D25837150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30351" y="23225444"/>
                <a:ext cx="6214010" cy="7807838"/>
                <a:chOff x="8042032" y="23225445"/>
                <a:chExt cx="7167062" cy="6953239"/>
              </a:xfrm>
            </p:grpSpPr>
            <p:pic>
              <p:nvPicPr>
                <p:cNvPr id="11" name="Picture 10" descr="Birds on a tre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98C4DF6-F3B6-C299-A299-F3411669C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2032" y="23225445"/>
                  <a:ext cx="6680265" cy="6953239"/>
                </a:xfrm>
                <a:prstGeom prst="rect">
                  <a:avLst/>
                </a:prstGeom>
              </p:spPr>
            </p:pic>
            <p:sp>
              <p:nvSpPr>
                <p:cNvPr id="12" name="TextBox 9">
                  <a:extLst>
                    <a:ext uri="{FF2B5EF4-FFF2-40B4-BE49-F238E27FC236}">
                      <a16:creationId xmlns:a16="http://schemas.microsoft.com/office/drawing/2014/main" id="{E51785A0-9536-54CD-A9EC-0D6A5434DF49}"/>
                    </a:ext>
                  </a:extLst>
                </p:cNvPr>
                <p:cNvSpPr txBox="1"/>
                <p:nvPr/>
              </p:nvSpPr>
              <p:spPr>
                <a:xfrm>
                  <a:off x="9026839" y="26931514"/>
                  <a:ext cx="2034016" cy="569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CA" sz="2400" b="1" dirty="0">
                      <a:solidFill>
                        <a:srgbClr val="FF0000"/>
                      </a:solidFill>
                    </a:rPr>
                    <a:t>Social</a:t>
                  </a:r>
                </a:p>
              </p:txBody>
            </p:sp>
            <p:sp>
              <p:nvSpPr>
                <p:cNvPr id="13" name="TextBox 10">
                  <a:extLst>
                    <a:ext uri="{FF2B5EF4-FFF2-40B4-BE49-F238E27FC236}">
                      <a16:creationId xmlns:a16="http://schemas.microsoft.com/office/drawing/2014/main" id="{2B83EEF1-EA6E-F21C-19F1-0082269C316A}"/>
                    </a:ext>
                  </a:extLst>
                </p:cNvPr>
                <p:cNvSpPr txBox="1"/>
                <p:nvPr/>
              </p:nvSpPr>
              <p:spPr>
                <a:xfrm>
                  <a:off x="12390641" y="26931514"/>
                  <a:ext cx="2818453" cy="56908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CA" sz="2400" b="1" dirty="0">
                      <a:solidFill>
                        <a:srgbClr val="FF0000"/>
                      </a:solidFill>
                    </a:rPr>
                    <a:t>Individual</a:t>
                  </a:r>
                  <a:endParaRPr lang="en-CA" sz="2400" b="1" dirty="0">
                    <a:solidFill>
                      <a:srgbClr val="FF0000"/>
                    </a:solidFill>
                    <a:cs typeface="Calibri"/>
                  </a:endParaRPr>
                </a:p>
              </p:txBody>
            </p:sp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C510474-3042-B56F-B83B-6B7732A75F02}"/>
                  </a:ext>
                </a:extLst>
              </p:cNvPr>
              <p:cNvCxnSpPr/>
              <p:nvPr/>
            </p:nvCxnSpPr>
            <p:spPr>
              <a:xfrm>
                <a:off x="12526972" y="23225445"/>
                <a:ext cx="0" cy="7846991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316C8C-CF16-C2DA-AF05-41E81E59C387}"/>
                </a:ext>
              </a:extLst>
            </p:cNvPr>
            <p:cNvGrpSpPr/>
            <p:nvPr/>
          </p:nvGrpSpPr>
          <p:grpSpPr>
            <a:xfrm>
              <a:off x="10187058" y="25713294"/>
              <a:ext cx="5082683" cy="3899381"/>
              <a:chOff x="10187058" y="25713294"/>
              <a:chExt cx="5082683" cy="3899381"/>
            </a:xfrm>
          </p:grpSpPr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E75D5243-2DAD-A622-AF53-3C84AC25E42A}"/>
                  </a:ext>
                </a:extLst>
              </p:cNvPr>
              <p:cNvSpPr txBox="1"/>
              <p:nvPr/>
            </p:nvSpPr>
            <p:spPr>
              <a:xfrm>
                <a:off x="10187058" y="25713294"/>
                <a:ext cx="1360690" cy="64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3600" b="1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B073397F-4B5D-F2CE-56E0-9665ECD565EE}"/>
                  </a:ext>
                </a:extLst>
              </p:cNvPr>
              <p:cNvSpPr txBox="1"/>
              <p:nvPr/>
            </p:nvSpPr>
            <p:spPr>
              <a:xfrm>
                <a:off x="13909051" y="28966345"/>
                <a:ext cx="1360690" cy="64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3600" b="1">
                    <a:solidFill>
                      <a:srgbClr val="FF0000"/>
                    </a:solidFill>
                  </a:rPr>
                  <a:t>B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1466"/>
            <a:ext cx="7208520" cy="31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/>
              <a:t>Mes objectifs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Est-ce-que la vigilance individuelle est affectée par la présence d'une sentinelle?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Les comportements sociaux adaptifs sont sous-étudiés.</a:t>
            </a:r>
            <a:endParaRPr lang="fr-CA" sz="2800" dirty="0">
              <a:cs typeface="Calibri"/>
            </a:endParaRPr>
          </a:p>
          <a:p>
            <a:r>
              <a:rPr lang="fr-CA" sz="2800" dirty="0"/>
              <a:t>Pourrait expliquer, en partie, le succès des corneilles d'Amérique en milieux urbains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/>
              <a:t>Mes prédictions 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sz="2800" dirty="0">
                <a:cs typeface="Calibri"/>
              </a:rPr>
              <a:t>La présence d’une sentinelle devrait réduire la vigilance individuelle.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>
                <a:cs typeface="Calibri"/>
              </a:rPr>
              <a:t>La durée et la proportion de temps accordée aux comportements de vigilance devraient décroitre avec la présence d’une sentinelle.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30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lang="en-CA" dirty="0" err="1"/>
              <a:t>Méthodes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6629"/>
            <a:ext cx="10515600" cy="37603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>
                <a:cs typeface="Calibri"/>
              </a:rPr>
              <a:t>Sites de test ont été choisies suivant une initiative de recherche communautaire: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fr-CA" dirty="0"/>
              <a:t>Sites de test régulièrement visités les matins et soirs</a:t>
            </a:r>
            <a:endParaRPr lang="fr-CA" dirty="0">
              <a:cs typeface="Calibri"/>
            </a:endParaRPr>
          </a:p>
          <a:p>
            <a:r>
              <a:rPr lang="fr-CA" dirty="0">
                <a:cs typeface="Calibri"/>
              </a:rPr>
              <a:t>Appâts pour attraire les corneilles</a:t>
            </a:r>
          </a:p>
          <a:p>
            <a:r>
              <a:rPr lang="fr-CA" dirty="0">
                <a:cs typeface="Calibri"/>
              </a:rPr>
              <a:t>Les comportements d'approvisionnement observés et analysés</a:t>
            </a:r>
          </a:p>
          <a:p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043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871A-0B16-987C-B6F5-DD0C1AC9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54"/>
            <a:ext cx="10515600" cy="641534"/>
          </a:xfrm>
        </p:spPr>
        <p:txBody>
          <a:bodyPr>
            <a:normAutofit fontScale="90000"/>
          </a:bodyPr>
          <a:lstStyle/>
          <a:p>
            <a:r>
              <a:rPr lang="fr-CA" sz="4900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 </a:t>
            </a:r>
            <a:br>
              <a:rPr lang="fr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9482-50C3-633D-1252-44A3C44ED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/>
          <a:lstStyle/>
          <a:p>
            <a:pPr marL="0" indent="0">
              <a:buNone/>
            </a:pPr>
            <a:r>
              <a:rPr lang="fr-CA" dirty="0">
                <a:cs typeface="Calibri"/>
              </a:rPr>
              <a:t>Une initiative de recherche communautaire que j’ai organis</a:t>
            </a:r>
            <a:r>
              <a:rPr lang="fr-CA" sz="2800" dirty="0">
                <a:cs typeface="Calibri"/>
              </a:rPr>
              <a:t>é </a:t>
            </a:r>
            <a:r>
              <a:rPr lang="fr-CA" dirty="0"/>
              <a:t>à St. </a:t>
            </a:r>
            <a:r>
              <a:rPr lang="fr-CA" dirty="0" err="1"/>
              <a:t>Catharines</a:t>
            </a:r>
            <a:r>
              <a:rPr lang="fr-CA" dirty="0"/>
              <a:t>, Ontario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>
                <a:cs typeface="Calibri"/>
              </a:rPr>
              <a:t>Chaque corneille représente une occasion où des corneilles ont été repérées.</a:t>
            </a:r>
          </a:p>
          <a:p>
            <a:pPr marL="0" indent="0">
              <a:buNone/>
            </a:pPr>
            <a:endParaRPr lang="fr-CA" sz="28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0EA8-24EF-DCC9-F2AB-56F67473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648" y="1274511"/>
            <a:ext cx="5435879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 err="1"/>
              <a:t>Méthodes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3801039" y="2378019"/>
            <a:ext cx="3021008" cy="852404"/>
            <a:chOff x="3801039" y="2378019"/>
            <a:chExt cx="3021008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3801039" y="2378019"/>
              <a:ext cx="2742645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/>
                <a:t>Déplacement</a:t>
              </a:r>
              <a:endParaRPr lang="fr-CA" sz="280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221531" y="2904099"/>
            <a:ext cx="3557955" cy="1219489"/>
            <a:chOff x="221531" y="2904099"/>
            <a:chExt cx="3557955" cy="1219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221531" y="2904099"/>
              <a:ext cx="3321765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Approvisionnement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Méthodes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Deux mesures:</a:t>
            </a:r>
            <a:endParaRPr lang="fr-CA" dirty="0">
              <a:cs typeface="Calibri"/>
            </a:endParaRPr>
          </a:p>
          <a:p>
            <a:r>
              <a:rPr lang="fr-CA" dirty="0"/>
              <a:t>Durée de chaque comportement</a:t>
            </a:r>
            <a:endParaRPr lang="fr-CA" dirty="0">
              <a:cs typeface="Calibri"/>
            </a:endParaRPr>
          </a:p>
          <a:p>
            <a:r>
              <a:rPr lang="fr-CA" dirty="0"/>
              <a:t>Proportion de temps accordé à chaque comportement</a:t>
            </a: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774773" y="4001294"/>
            <a:ext cx="206367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/>
              <a:t>Approvisionnement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573346" y="4608672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/>
              <a:t>Déplacement</a:t>
            </a: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Temps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F210C-EFC5-D08B-4855-D6FEAAA50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56" y="3656835"/>
            <a:ext cx="816430" cy="573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86F2FD-7E67-FAD9-B17A-975A69F4D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67"/>
          <a:stretch/>
        </p:blipFill>
        <p:spPr>
          <a:xfrm>
            <a:off x="9683931" y="5258018"/>
            <a:ext cx="1068790" cy="739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7A1D11-24A2-7F2D-2C4D-20EA15DB1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721" y="4358656"/>
            <a:ext cx="816429" cy="7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E7605E-1920-E5A8-48D7-765A2FEA5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799" b="4605"/>
          <a:stretch/>
        </p:blipFill>
        <p:spPr>
          <a:xfrm>
            <a:off x="2389111" y="1690687"/>
            <a:ext cx="7380733" cy="3710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durée de chaque comportement</a:t>
            </a:r>
            <a:endParaRPr lang="fr-CA" dirty="0"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BB91D-9B23-7579-D3E5-AB9938F3BB50}"/>
              </a:ext>
            </a:extLst>
          </p:cNvPr>
          <p:cNvSpPr txBox="1"/>
          <p:nvPr/>
        </p:nvSpPr>
        <p:spPr>
          <a:xfrm>
            <a:off x="838200" y="5538768"/>
            <a:ext cx="105155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La présence d'une sentinelle n'a eu aucun effet sur la durée de chaque comportement.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C2C68-4B31-4FDD-08B0-995DA5C9391C}"/>
              </a:ext>
            </a:extLst>
          </p:cNvPr>
          <p:cNvSpPr/>
          <p:nvPr/>
        </p:nvSpPr>
        <p:spPr>
          <a:xfrm>
            <a:off x="6418907" y="1776810"/>
            <a:ext cx="3271193" cy="1325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411F8-8F43-2363-BD5B-EDC967B066F8}"/>
              </a:ext>
            </a:extLst>
          </p:cNvPr>
          <p:cNvSpPr/>
          <p:nvPr/>
        </p:nvSpPr>
        <p:spPr>
          <a:xfrm>
            <a:off x="6418906" y="3589150"/>
            <a:ext cx="3271193" cy="1325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6095F-37B2-EF51-9A2C-568280F35304}"/>
              </a:ext>
            </a:extLst>
          </p:cNvPr>
          <p:cNvSpPr txBox="1"/>
          <p:nvPr/>
        </p:nvSpPr>
        <p:spPr>
          <a:xfrm>
            <a:off x="3642986" y="3105410"/>
            <a:ext cx="2552178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Sans sentinelle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65F70-5ADD-9A05-A96F-8D88935438FB}"/>
              </a:ext>
            </a:extLst>
          </p:cNvPr>
          <p:cNvSpPr txBox="1"/>
          <p:nvPr/>
        </p:nvSpPr>
        <p:spPr>
          <a:xfrm>
            <a:off x="3642986" y="4963437"/>
            <a:ext cx="2552178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Sans sentinelle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F00A8-D13E-F277-A6BD-9F8CC272B641}"/>
              </a:ext>
            </a:extLst>
          </p:cNvPr>
          <p:cNvSpPr txBox="1"/>
          <p:nvPr/>
        </p:nvSpPr>
        <p:spPr>
          <a:xfrm>
            <a:off x="7139834" y="3105409"/>
            <a:ext cx="2552178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Avec sentinelle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FB823-3D30-1912-AFC0-F85A9E86BA4B}"/>
              </a:ext>
            </a:extLst>
          </p:cNvPr>
          <p:cNvSpPr txBox="1"/>
          <p:nvPr/>
        </p:nvSpPr>
        <p:spPr>
          <a:xfrm>
            <a:off x="7139834" y="4963435"/>
            <a:ext cx="2552178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Avec sentinelle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5955864" y="50320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5D133-6D9F-6E1C-8228-341604D33BF1}"/>
              </a:ext>
            </a:extLst>
          </p:cNvPr>
          <p:cNvSpPr txBox="1"/>
          <p:nvPr/>
        </p:nvSpPr>
        <p:spPr>
          <a:xfrm rot="16200000">
            <a:off x="1045880" y="3220986"/>
            <a:ext cx="3061318" cy="38152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Log Durée (s)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EC6AE-8C95-5E6D-3033-E781409208BA}"/>
              </a:ext>
            </a:extLst>
          </p:cNvPr>
          <p:cNvSpPr txBox="1"/>
          <p:nvPr/>
        </p:nvSpPr>
        <p:spPr>
          <a:xfrm>
            <a:off x="3152988" y="2733041"/>
            <a:ext cx="85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Alerte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C20139-DCE0-328F-90E7-90D754BF874D}"/>
              </a:ext>
            </a:extLst>
          </p:cNvPr>
          <p:cNvSpPr txBox="1"/>
          <p:nvPr/>
        </p:nvSpPr>
        <p:spPr>
          <a:xfrm>
            <a:off x="3181003" y="4545382"/>
            <a:ext cx="20845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/>
              <a:t>Approvisionnement</a:t>
            </a:r>
            <a:endParaRPr lang="fr-CA" dirty="0"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438918-0EE3-129E-DBD4-383512EF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86" y="4061096"/>
            <a:ext cx="816430" cy="5732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2AE123-6570-20B7-EAA1-8DFE58487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587" y="2089478"/>
            <a:ext cx="816429" cy="7864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39E8D2-DD1E-7D2F-7BC4-472978D4A8BA}"/>
              </a:ext>
            </a:extLst>
          </p:cNvPr>
          <p:cNvSpPr/>
          <p:nvPr/>
        </p:nvSpPr>
        <p:spPr>
          <a:xfrm>
            <a:off x="3162300" y="1776810"/>
            <a:ext cx="6527800" cy="1325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D786E-364D-C91D-FF83-A63C6E19A8E0}"/>
              </a:ext>
            </a:extLst>
          </p:cNvPr>
          <p:cNvSpPr/>
          <p:nvPr/>
        </p:nvSpPr>
        <p:spPr>
          <a:xfrm>
            <a:off x="3162300" y="3589150"/>
            <a:ext cx="6527800" cy="1325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F1C053-0680-650C-D359-A39C9208AAD9}"/>
              </a:ext>
            </a:extLst>
          </p:cNvPr>
          <p:cNvSpPr txBox="1"/>
          <p:nvPr/>
        </p:nvSpPr>
        <p:spPr>
          <a:xfrm>
            <a:off x="-674679" y="4847403"/>
            <a:ext cx="188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              Moyenne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402067-A6D7-FAA5-29C9-A9957DF6533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208468" y="5032069"/>
            <a:ext cx="7217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6" grpId="0" animBg="1"/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E5D8-0ECE-8D52-09AC-3CF38C7A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Proportion de temps accordé à chaque comportement</a:t>
            </a:r>
            <a:endParaRPr lang="fr-CA" dirty="0">
              <a:cs typeface="Calibri Light"/>
            </a:endParaRP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44D6230D-5A6A-3271-F7B4-F94215361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r="53824"/>
          <a:stretch/>
        </p:blipFill>
        <p:spPr>
          <a:xfrm>
            <a:off x="29211167" y="15450489"/>
            <a:ext cx="4451660" cy="4969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339C99-AD41-874E-EC3A-7414DBEF5A76}"/>
              </a:ext>
            </a:extLst>
          </p:cNvPr>
          <p:cNvSpPr txBox="1"/>
          <p:nvPr/>
        </p:nvSpPr>
        <p:spPr>
          <a:xfrm>
            <a:off x="738051" y="5022669"/>
            <a:ext cx="1094014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La présence d'une sentinelle n'a eu aucun effet sur la proportion de temps accordé à chaque comportement.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5B5C9-1C5D-FAA3-4316-242CC989F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1748"/>
          <a:stretch/>
        </p:blipFill>
        <p:spPr>
          <a:xfrm>
            <a:off x="3090572" y="1641717"/>
            <a:ext cx="3005428" cy="3380952"/>
          </a:xfr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1EC6C028-3D37-E377-B02B-414C10F90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52"/>
          <a:stretch/>
        </p:blipFill>
        <p:spPr>
          <a:xfrm>
            <a:off x="6096000" y="1641717"/>
            <a:ext cx="3223143" cy="33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DE90D-3CF3-6905-B202-A294C9733DD5}"/>
              </a:ext>
            </a:extLst>
          </p:cNvPr>
          <p:cNvSpPr txBox="1"/>
          <p:nvPr/>
        </p:nvSpPr>
        <p:spPr>
          <a:xfrm>
            <a:off x="3469341" y="1694329"/>
            <a:ext cx="24294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Sans </a:t>
            </a:r>
            <a:r>
              <a:rPr lang="en-US" sz="2400" dirty="0" err="1">
                <a:cs typeface="Calibri"/>
              </a:rPr>
              <a:t>sentinelle</a:t>
            </a:r>
            <a:endParaRPr lang="en-US" sz="24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9C22-CE5B-630B-79C9-24F623A3176E}"/>
              </a:ext>
            </a:extLst>
          </p:cNvPr>
          <p:cNvSpPr txBox="1"/>
          <p:nvPr/>
        </p:nvSpPr>
        <p:spPr>
          <a:xfrm>
            <a:off x="6651811" y="1694329"/>
            <a:ext cx="24294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Avec </a:t>
            </a:r>
            <a:r>
              <a:rPr lang="en-US" sz="2400" dirty="0" err="1">
                <a:cs typeface="Calibri"/>
              </a:rPr>
              <a:t>sentinelle</a:t>
            </a:r>
            <a:endParaRPr lang="en-US" sz="2400" dirty="0"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A98C5D-CB62-B666-A794-EAABF1B20436}"/>
              </a:ext>
            </a:extLst>
          </p:cNvPr>
          <p:cNvGrpSpPr/>
          <p:nvPr/>
        </p:nvGrpSpPr>
        <p:grpSpPr>
          <a:xfrm>
            <a:off x="336884" y="2155994"/>
            <a:ext cx="3125927" cy="1299944"/>
            <a:chOff x="336884" y="2155994"/>
            <a:chExt cx="3125927" cy="1299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F4E18E-F8F5-1042-FAA3-DFDE9429A436}"/>
                </a:ext>
              </a:extLst>
            </p:cNvPr>
            <p:cNvSpPr/>
            <p:nvPr/>
          </p:nvSpPr>
          <p:spPr>
            <a:xfrm>
              <a:off x="336884" y="2155994"/>
              <a:ext cx="773406" cy="346574"/>
            </a:xfrm>
            <a:prstGeom prst="rect">
              <a:avLst/>
            </a:prstGeom>
            <a:solidFill>
              <a:srgbClr val="F0E4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E36B45-CC01-BED1-617D-2AD8ADAF5679}"/>
                </a:ext>
              </a:extLst>
            </p:cNvPr>
            <p:cNvSpPr/>
            <p:nvPr/>
          </p:nvSpPr>
          <p:spPr>
            <a:xfrm>
              <a:off x="336884" y="2621300"/>
              <a:ext cx="773406" cy="346574"/>
            </a:xfrm>
            <a:prstGeom prst="rect">
              <a:avLst/>
            </a:prstGeom>
            <a:solidFill>
              <a:srgbClr val="D5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EE8F35-A8AE-C9B8-AE41-779BCFB3FE3B}"/>
                </a:ext>
              </a:extLst>
            </p:cNvPr>
            <p:cNvSpPr/>
            <p:nvPr/>
          </p:nvSpPr>
          <p:spPr>
            <a:xfrm>
              <a:off x="336884" y="3086606"/>
              <a:ext cx="773406" cy="346574"/>
            </a:xfrm>
            <a:prstGeom prst="rect">
              <a:avLst/>
            </a:prstGeom>
            <a:solidFill>
              <a:srgbClr val="0072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666AC5-82BD-64FA-9C47-1E563C28FD26}"/>
                </a:ext>
              </a:extLst>
            </p:cNvPr>
            <p:cNvSpPr txBox="1"/>
            <p:nvPr/>
          </p:nvSpPr>
          <p:spPr>
            <a:xfrm>
              <a:off x="1183907" y="2155994"/>
              <a:ext cx="227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Approvisionnement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B9C6B-0668-6683-7B6D-F854F4A3F4D3}"/>
                </a:ext>
              </a:extLst>
            </p:cNvPr>
            <p:cNvSpPr txBox="1"/>
            <p:nvPr/>
          </p:nvSpPr>
          <p:spPr>
            <a:xfrm>
              <a:off x="1183907" y="2615529"/>
              <a:ext cx="227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Déplacement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AEC043-6AF3-93B9-0B9D-2DB786055066}"/>
                </a:ext>
              </a:extLst>
            </p:cNvPr>
            <p:cNvSpPr txBox="1"/>
            <p:nvPr/>
          </p:nvSpPr>
          <p:spPr>
            <a:xfrm>
              <a:off x="1183907" y="3086606"/>
              <a:ext cx="227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Alerte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0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E5D8-0ECE-8D52-09AC-3CF38C7A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ea typeface="+mj-lt"/>
                <a:cs typeface="+mj-lt"/>
              </a:rPr>
              <a:t>Proportion de temps accordé à chaque comportement</a:t>
            </a:r>
            <a:endParaRPr lang="en-CA" dirty="0">
              <a:ea typeface="+mj-lt"/>
              <a:cs typeface="+mj-lt"/>
            </a:endParaRP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44D6230D-5A6A-3271-F7B4-F94215361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r="53824"/>
          <a:stretch/>
        </p:blipFill>
        <p:spPr>
          <a:xfrm>
            <a:off x="29211167" y="15450489"/>
            <a:ext cx="4451660" cy="4969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5B5C9-1C5D-FAA3-4316-242CC989F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1748"/>
          <a:stretch/>
        </p:blipFill>
        <p:spPr>
          <a:xfrm>
            <a:off x="3090572" y="1641717"/>
            <a:ext cx="3005428" cy="3380952"/>
          </a:xfr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1EC6C028-3D37-E377-B02B-414C10F90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52"/>
          <a:stretch/>
        </p:blipFill>
        <p:spPr>
          <a:xfrm>
            <a:off x="6096000" y="1641717"/>
            <a:ext cx="3223143" cy="33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DCACD-C30D-4F99-44BE-130657BAEAFC}"/>
              </a:ext>
            </a:extLst>
          </p:cNvPr>
          <p:cNvSpPr txBox="1"/>
          <p:nvPr/>
        </p:nvSpPr>
        <p:spPr>
          <a:xfrm>
            <a:off x="738051" y="5022669"/>
            <a:ext cx="10940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800" dirty="0">
                <a:sym typeface="Symbol" panose="05050102010706020507" pitchFamily="18" charset="2"/>
              </a:rPr>
              <a:t> </a:t>
            </a:r>
            <a:r>
              <a:rPr lang="fr-CA" sz="2800" dirty="0">
                <a:latin typeface="Calibri"/>
                <a:cs typeface="Calibri Light"/>
              </a:rPr>
              <a:t>Proportion de temps alerte avec une sentinelle?</a:t>
            </a:r>
            <a:r>
              <a:rPr lang="en-CA" sz="2800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7951C-029C-D191-6A30-BC7C988FA26A}"/>
              </a:ext>
            </a:extLst>
          </p:cNvPr>
          <p:cNvSpPr txBox="1"/>
          <p:nvPr/>
        </p:nvSpPr>
        <p:spPr>
          <a:xfrm>
            <a:off x="3469341" y="1694329"/>
            <a:ext cx="24294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Sans </a:t>
            </a:r>
            <a:r>
              <a:rPr lang="en-US" sz="2400" dirty="0" err="1">
                <a:cs typeface="Calibri"/>
              </a:rPr>
              <a:t>sentinelle</a:t>
            </a:r>
            <a:endParaRPr lang="en-US" sz="24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DD271-42E9-74B6-CE23-62F2E97FC0C6}"/>
              </a:ext>
            </a:extLst>
          </p:cNvPr>
          <p:cNvSpPr txBox="1"/>
          <p:nvPr/>
        </p:nvSpPr>
        <p:spPr>
          <a:xfrm>
            <a:off x="6651811" y="1694329"/>
            <a:ext cx="2429435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Avec </a:t>
            </a:r>
            <a:r>
              <a:rPr lang="en-US" sz="2400" dirty="0" err="1">
                <a:cs typeface="Calibri"/>
              </a:rPr>
              <a:t>sentinelle</a:t>
            </a:r>
            <a:endParaRPr lang="en-US" sz="2400" dirty="0"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4E5E2B-C790-A57D-1068-06A342034C45}"/>
              </a:ext>
            </a:extLst>
          </p:cNvPr>
          <p:cNvGrpSpPr/>
          <p:nvPr/>
        </p:nvGrpSpPr>
        <p:grpSpPr>
          <a:xfrm>
            <a:off x="336884" y="2155994"/>
            <a:ext cx="3125927" cy="1299944"/>
            <a:chOff x="336884" y="2155994"/>
            <a:chExt cx="3125927" cy="12999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543BFB-1851-CBB2-C2AF-D35E367179AD}"/>
                </a:ext>
              </a:extLst>
            </p:cNvPr>
            <p:cNvSpPr/>
            <p:nvPr/>
          </p:nvSpPr>
          <p:spPr>
            <a:xfrm>
              <a:off x="336884" y="2155994"/>
              <a:ext cx="773406" cy="346574"/>
            </a:xfrm>
            <a:prstGeom prst="rect">
              <a:avLst/>
            </a:prstGeom>
            <a:solidFill>
              <a:srgbClr val="F0E4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7FFAD8-2746-A4AD-CB07-7FF6ED881A47}"/>
                </a:ext>
              </a:extLst>
            </p:cNvPr>
            <p:cNvSpPr/>
            <p:nvPr/>
          </p:nvSpPr>
          <p:spPr>
            <a:xfrm>
              <a:off x="336884" y="2621300"/>
              <a:ext cx="773406" cy="346574"/>
            </a:xfrm>
            <a:prstGeom prst="rect">
              <a:avLst/>
            </a:prstGeom>
            <a:solidFill>
              <a:srgbClr val="D5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763CBB-10A8-B666-CE99-474F8D6FC4D7}"/>
                </a:ext>
              </a:extLst>
            </p:cNvPr>
            <p:cNvSpPr/>
            <p:nvPr/>
          </p:nvSpPr>
          <p:spPr>
            <a:xfrm>
              <a:off x="336884" y="3086606"/>
              <a:ext cx="773406" cy="346574"/>
            </a:xfrm>
            <a:prstGeom prst="rect">
              <a:avLst/>
            </a:prstGeom>
            <a:solidFill>
              <a:srgbClr val="0072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40F868-E20B-DC42-A903-9DF111C91596}"/>
                </a:ext>
              </a:extLst>
            </p:cNvPr>
            <p:cNvSpPr txBox="1"/>
            <p:nvPr/>
          </p:nvSpPr>
          <p:spPr>
            <a:xfrm>
              <a:off x="1183907" y="2155994"/>
              <a:ext cx="227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Approvisionnement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18BE68-5B5B-9FE2-132B-B038419E57A0}"/>
                </a:ext>
              </a:extLst>
            </p:cNvPr>
            <p:cNvSpPr txBox="1"/>
            <p:nvPr/>
          </p:nvSpPr>
          <p:spPr>
            <a:xfrm>
              <a:off x="1183907" y="2615529"/>
              <a:ext cx="227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Déplacement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765D5F-9EF1-3A5D-4AB1-3FD4455E8FBB}"/>
                </a:ext>
              </a:extLst>
            </p:cNvPr>
            <p:cNvSpPr txBox="1"/>
            <p:nvPr/>
          </p:nvSpPr>
          <p:spPr>
            <a:xfrm>
              <a:off x="1183907" y="3086606"/>
              <a:ext cx="227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Alerte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26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L'urbanisation</a:t>
            </a:r>
            <a:endParaRPr lang="fr-CA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CA" dirty="0"/>
              <a:t>La concentration de la population en milieux urbains.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/>
              <a:t>Un exemple d'urbanisation à Edinburgh, R-U</a:t>
            </a:r>
            <a:r>
              <a:rPr lang="fr-CA" b="0" i="0" dirty="0">
                <a:effectLst/>
              </a:rPr>
              <a:t> 1990</a:t>
            </a:r>
            <a:r>
              <a:rPr lang="fr-CA" dirty="0"/>
              <a:t> -</a:t>
            </a:r>
            <a:r>
              <a:rPr lang="fr-CA" b="0" i="0" dirty="0">
                <a:effectLst/>
              </a:rPr>
              <a:t> 2015 </a:t>
            </a:r>
            <a:r>
              <a:rPr lang="fr-CA" b="0" i="0" dirty="0" err="1">
                <a:effectLst/>
              </a:rPr>
              <a:t>Credit</a:t>
            </a:r>
            <a:r>
              <a:rPr lang="fr-CA" b="0" i="0" dirty="0">
                <a:effectLst/>
              </a:rPr>
              <a:t>: CEH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Plus alerte avec une sentinelle?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Impossible de </a:t>
            </a:r>
            <a:r>
              <a:rPr lang="en-CA" dirty="0" err="1">
                <a:latin typeface="Calibri"/>
                <a:cs typeface="Calibri"/>
              </a:rPr>
              <a:t>préciser</a:t>
            </a:r>
            <a:r>
              <a:rPr lang="en-CA" dirty="0">
                <a:latin typeface="Calibri"/>
                <a:cs typeface="Calibri"/>
              </a:rPr>
              <a:t> </a:t>
            </a:r>
            <a:r>
              <a:rPr lang="en-CA" dirty="0" err="1">
                <a:latin typeface="Calibri"/>
                <a:cs typeface="Calibri"/>
              </a:rPr>
              <a:t>ce</a:t>
            </a:r>
            <a:r>
              <a:rPr lang="en-CA" dirty="0">
                <a:latin typeface="Calibri"/>
                <a:cs typeface="Calibri"/>
              </a:rPr>
              <a:t> que </a:t>
            </a:r>
            <a:r>
              <a:rPr lang="en-CA" dirty="0" err="1">
                <a:latin typeface="Calibri"/>
                <a:cs typeface="Calibri"/>
              </a:rPr>
              <a:t>regardent</a:t>
            </a:r>
            <a:r>
              <a:rPr lang="en-CA" dirty="0">
                <a:latin typeface="Calibri"/>
                <a:cs typeface="Calibri"/>
              </a:rPr>
              <a:t> les </a:t>
            </a:r>
            <a:r>
              <a:rPr lang="en-CA" dirty="0" err="1">
                <a:latin typeface="Calibri"/>
                <a:cs typeface="Calibri"/>
              </a:rPr>
              <a:t>corneilles</a:t>
            </a:r>
            <a:r>
              <a:rPr lang="en-CA" dirty="0">
                <a:latin typeface="Calibri"/>
                <a:cs typeface="Calibri"/>
              </a:rPr>
              <a:t> </a:t>
            </a:r>
            <a:r>
              <a:rPr lang="en-CA" dirty="0" err="1">
                <a:latin typeface="Calibri"/>
                <a:cs typeface="Calibri"/>
              </a:rPr>
              <a:t>lorsqu'elles</a:t>
            </a:r>
            <a:r>
              <a:rPr lang="en-CA" dirty="0">
                <a:latin typeface="Calibri"/>
                <a:cs typeface="Calibri"/>
              </a:rPr>
              <a:t> </a:t>
            </a:r>
            <a:r>
              <a:rPr lang="en-CA" dirty="0" err="1">
                <a:latin typeface="Calibri"/>
                <a:cs typeface="Calibri"/>
              </a:rPr>
              <a:t>sont</a:t>
            </a:r>
            <a:r>
              <a:rPr lang="en-CA" dirty="0">
                <a:latin typeface="Calibri"/>
                <a:cs typeface="Calibri"/>
              </a:rPr>
              <a:t> </a:t>
            </a:r>
            <a:r>
              <a:rPr lang="en-CA" dirty="0" err="1">
                <a:latin typeface="Calibri"/>
                <a:cs typeface="Calibri"/>
              </a:rPr>
              <a:t>alertes</a:t>
            </a:r>
            <a:r>
              <a:rPr lang="en-CA" dirty="0">
                <a:latin typeface="Calibri"/>
                <a:cs typeface="Calibri"/>
              </a:rPr>
              <a:t> :</a:t>
            </a:r>
            <a:endParaRPr lang="en-CA" dirty="0"/>
          </a:p>
          <a:p>
            <a:r>
              <a:rPr lang="en-CA" dirty="0" err="1"/>
              <a:t>Prédateurs</a:t>
            </a:r>
            <a:endParaRPr lang="en-CA" dirty="0" err="1">
              <a:cs typeface="Calibri"/>
            </a:endParaRPr>
          </a:p>
          <a:p>
            <a:r>
              <a:rPr lang="en-CA" dirty="0" err="1"/>
              <a:t>Autres</a:t>
            </a:r>
            <a:r>
              <a:rPr lang="en-CA" dirty="0"/>
              <a:t> </a:t>
            </a:r>
            <a:r>
              <a:rPr lang="en-CA" dirty="0" err="1"/>
              <a:t>espèces</a:t>
            </a:r>
            <a:endParaRPr lang="en-CA" dirty="0" err="1">
              <a:cs typeface="Calibri"/>
            </a:endParaRPr>
          </a:p>
          <a:p>
            <a:r>
              <a:rPr lang="en-CA" dirty="0" err="1">
                <a:cs typeface="Calibri"/>
              </a:rPr>
              <a:t>Autres</a:t>
            </a:r>
            <a:r>
              <a:rPr lang="en-CA" dirty="0">
                <a:cs typeface="Calibri"/>
              </a:rPr>
              <a:t> </a:t>
            </a:r>
            <a:r>
              <a:rPr lang="en-CA" dirty="0" err="1">
                <a:cs typeface="Calibri"/>
              </a:rPr>
              <a:t>corneilles</a:t>
            </a:r>
            <a:endParaRPr lang="en-CA" dirty="0" err="1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EBEFF1-EF58-1472-5E5B-FCE61F3AA551}"/>
              </a:ext>
            </a:extLst>
          </p:cNvPr>
          <p:cNvGrpSpPr/>
          <p:nvPr/>
        </p:nvGrpSpPr>
        <p:grpSpPr>
          <a:xfrm>
            <a:off x="1763059" y="3177308"/>
            <a:ext cx="1828800" cy="956235"/>
            <a:chOff x="1763059" y="3177308"/>
            <a:chExt cx="1828800" cy="956235"/>
          </a:xfrm>
        </p:grpSpPr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37E73B2B-5BA1-67CB-58C7-D9D5AFBEEF7C}"/>
                </a:ext>
              </a:extLst>
            </p:cNvPr>
            <p:cNvSpPr/>
            <p:nvPr/>
          </p:nvSpPr>
          <p:spPr>
            <a:xfrm>
              <a:off x="1763059" y="3177308"/>
              <a:ext cx="1828800" cy="956235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4930C1-501B-7C26-BD25-D26143849BD4}"/>
                </a:ext>
              </a:extLst>
            </p:cNvPr>
            <p:cNvSpPr txBox="1"/>
            <p:nvPr/>
          </p:nvSpPr>
          <p:spPr>
            <a:xfrm>
              <a:off x="1984771" y="3433747"/>
              <a:ext cx="14843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1400" dirty="0">
                  <a:cs typeface="Calibri"/>
                </a:rPr>
                <a:t>Ont-ils trouvé quelque chose?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5DB3-5D8F-2D4C-527D-1D5109A7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231"/>
            <a:ext cx="10515600" cy="1325563"/>
          </a:xfrm>
        </p:spPr>
        <p:txBody>
          <a:bodyPr/>
          <a:lstStyle/>
          <a:p>
            <a:r>
              <a:rPr lang="en-CA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B51B5-AE76-F486-9068-D069A6D1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9764"/>
            <a:ext cx="10515600" cy="3893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Prédictions initiales non-supportées par nos résultats</a:t>
            </a:r>
            <a:endParaRPr lang="fr-CA" dirty="0">
              <a:cs typeface="Calibri"/>
            </a:endParaRPr>
          </a:p>
          <a:p>
            <a:r>
              <a:rPr lang="fr-CA" dirty="0"/>
              <a:t>Aucun effet sur la durée des comportements </a:t>
            </a:r>
            <a:endParaRPr lang="fr-CA" dirty="0">
              <a:cs typeface="Calibri"/>
            </a:endParaRPr>
          </a:p>
          <a:p>
            <a:r>
              <a:rPr lang="fr-CA" dirty="0"/>
              <a:t>Aucun effet sur la proportion de temps accordé à chaque comportement </a:t>
            </a:r>
            <a:endParaRPr lang="fr-CA" dirty="0">
              <a:cs typeface="Calibri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fr-CA" dirty="0"/>
              <a:t>Mes analyses continuent à ce jour.</a:t>
            </a:r>
            <a:endParaRPr lang="fr-CA" dirty="0">
              <a:cs typeface="Calibri"/>
            </a:endParaRPr>
          </a:p>
          <a:p>
            <a:pPr marL="0" indent="0">
              <a:spcBef>
                <a:spcPts val="2400"/>
              </a:spcBef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CA54E-7F05-75A8-009C-8786FC66F393}"/>
              </a:ext>
            </a:extLst>
          </p:cNvPr>
          <p:cNvSpPr txBox="1"/>
          <p:nvPr/>
        </p:nvSpPr>
        <p:spPr>
          <a:xfrm>
            <a:off x="3989294" y="5340255"/>
            <a:ext cx="42134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Voulez-vous en savoir plus?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1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Remercîments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/>
              <a:t>Mes superviseures: Dre. </a:t>
            </a:r>
            <a:r>
              <a:rPr lang="fr-CA" err="1"/>
              <a:t>Kiyoko</a:t>
            </a:r>
            <a:r>
              <a:rPr lang="fr-CA"/>
              <a:t> Gotanda, Dre. Liette Vasseur, Dre. Anne Clark</a:t>
            </a:r>
            <a:endParaRPr lang="fr-CA">
              <a:cs typeface="Calibri"/>
            </a:endParaRPr>
          </a:p>
          <a:p>
            <a:pPr marL="0" indent="0">
              <a:buNone/>
            </a:pPr>
            <a:r>
              <a:rPr lang="fr-CA"/>
              <a:t>Le Gotanda </a:t>
            </a:r>
            <a:r>
              <a:rPr lang="fr-CA" err="1"/>
              <a:t>Lab</a:t>
            </a:r>
            <a:endParaRPr lang="fr-CA" err="1">
              <a:cs typeface="Calibri"/>
            </a:endParaRPr>
          </a:p>
          <a:p>
            <a:pPr marL="0" indent="0">
              <a:buNone/>
            </a:pPr>
            <a:r>
              <a:rPr lang="fr-CA">
                <a:cs typeface="Calibri"/>
              </a:rPr>
              <a:t>Ma famille et mes amis</a:t>
            </a:r>
          </a:p>
          <a:p>
            <a:pPr marL="0" indent="0">
              <a:buNone/>
            </a:pP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AC28B-FD8A-B878-D61E-9B2EBA5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50" y="0"/>
            <a:ext cx="3072650" cy="185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27834E4-7D0F-CD04-4D7F-E4B41BB8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890" y="1843936"/>
            <a:ext cx="6707979" cy="50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2705" y="1300102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69" y="1300102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894" y="0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0E7EC-B021-680C-7C0B-9016C719E458}"/>
              </a:ext>
            </a:extLst>
          </p:cNvPr>
          <p:cNvSpPr txBox="1"/>
          <p:nvPr/>
        </p:nvSpPr>
        <p:spPr>
          <a:xfrm>
            <a:off x="6200118" y="5749865"/>
            <a:ext cx="5112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Alex Popescu - ap21pb@brocku.ca</a:t>
            </a:r>
          </a:p>
          <a:p>
            <a:r>
              <a:rPr lang="en-CA" sz="2400" dirty="0"/>
              <a:t>www.crowkemon.weebly.com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L'urbanisation</a:t>
            </a:r>
            <a:endParaRPr lang="fr-CA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/>
              <a:t>Entraine des changements de l'environnement:</a:t>
            </a:r>
            <a:endParaRPr lang="fr-CA">
              <a:cs typeface="Calibri"/>
            </a:endParaRPr>
          </a:p>
          <a:p>
            <a:r>
              <a:rPr lang="fr-CA">
                <a:sym typeface="Symbol" panose="05050102010706020507" pitchFamily="18" charset="2"/>
              </a:rPr>
              <a:t> surfaces imperméabilisées</a:t>
            </a:r>
            <a:endParaRPr lang="fr-CA">
              <a:cs typeface="Calibri"/>
            </a:endParaRPr>
          </a:p>
          <a:p>
            <a:r>
              <a:rPr lang="fr-CA">
                <a:sym typeface="Symbol" panose="05050102010706020507" pitchFamily="18" charset="2"/>
              </a:rPr>
              <a:t> interactions humain-animal</a:t>
            </a:r>
            <a:endParaRPr lang="fr-CA">
              <a:cs typeface="Calibri"/>
            </a:endParaRPr>
          </a:p>
          <a:p>
            <a:r>
              <a:rPr lang="fr-CA">
                <a:sym typeface="Symbol" panose="05050102010706020507" pitchFamily="18" charset="2"/>
              </a:rPr>
              <a:t> Espaces verts</a:t>
            </a:r>
            <a:endParaRPr lang="fr-CA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0"/>
          <a:stretch/>
        </p:blipFill>
        <p:spPr>
          <a:xfrm>
            <a:off x="5784633" y="2107474"/>
            <a:ext cx="5569167" cy="297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/>
              <a:t>Effets négatifs sur beaucoup d'espèces; associée avec le déclin de la biodiversité.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. 159</a:t>
            </a:r>
            <a:endParaRPr lang="en-US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Peut-on vivre mieux en ville?</a:t>
            </a:r>
            <a:endParaRPr lang="fr-CA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/>
              <a:t>* </a:t>
            </a:r>
            <a:r>
              <a:rPr lang="en-CA" err="1">
                <a:ea typeface="+mn-lt"/>
                <a:cs typeface="+mn-lt"/>
              </a:rPr>
              <a:t>Ça</a:t>
            </a:r>
            <a:r>
              <a:rPr lang="en-CA">
                <a:ea typeface="+mn-lt"/>
                <a:cs typeface="+mn-lt"/>
              </a:rPr>
              <a:t> </a:t>
            </a:r>
            <a:r>
              <a:rPr lang="en-CA" err="1">
                <a:ea typeface="+mn-lt"/>
                <a:cs typeface="+mn-lt"/>
              </a:rPr>
              <a:t>dépend</a:t>
            </a:r>
            <a:r>
              <a:rPr lang="en-CA">
                <a:ea typeface="+mn-lt"/>
                <a:cs typeface="+mn-lt"/>
              </a:rPr>
              <a:t> des traits de </a:t>
            </a:r>
            <a:r>
              <a:rPr lang="en-CA" err="1">
                <a:ea typeface="+mn-lt"/>
                <a:cs typeface="+mn-lt"/>
              </a:rPr>
              <a:t>l'espèce</a:t>
            </a:r>
            <a:endParaRPr lang="en-CA" err="1"/>
          </a:p>
          <a:p>
            <a:pPr marL="0" indent="0">
              <a:buNone/>
            </a:pP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7906216" y="644248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/>
              <a:t>Oui!*</a:t>
            </a:r>
          </a:p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/>
              <a:t>Certains traits avantageux:</a:t>
            </a:r>
            <a:endParaRPr lang="fr-CA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L'adaptabilité</a:t>
            </a:r>
            <a:endParaRPr lang="fr-CA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Être une espèce généraliste</a:t>
            </a:r>
            <a:endParaRPr lang="fr-CA" sz="2800" err="1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Une diète omnivore</a:t>
            </a:r>
            <a:endParaRPr lang="fr-CA" sz="2800" err="1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>
                <a:cs typeface="Calibri"/>
              </a:rPr>
              <a:t>L'intelligence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cs typeface="Calibri"/>
              </a:rPr>
              <a:t>Patankar S et al. 2021 Which Traits Influence Bird Survival in the City? A Review. Land 10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>
                <a:ea typeface="+mj-lt"/>
                <a:cs typeface="+mj-lt"/>
              </a:rPr>
              <a:t>Peut-on vivre mieux en 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38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>
                <a:cs typeface="Calibri"/>
              </a:rPr>
              <a:t>Les comportements adaptifs sont  avantageux</a:t>
            </a:r>
          </a:p>
          <a:p>
            <a:r>
              <a:rPr lang="fr-CA">
                <a:cs typeface="Calibri"/>
              </a:rPr>
              <a:t>Diète modifiée</a:t>
            </a:r>
          </a:p>
          <a:p>
            <a:r>
              <a:rPr lang="fr-CA">
                <a:sym typeface="Symbol" panose="05050102010706020507" pitchFamily="18" charset="2"/>
              </a:rPr>
              <a:t></a:t>
            </a:r>
            <a:r>
              <a:rPr lang="fr-CA"/>
              <a:t> Agression interspécifique</a:t>
            </a:r>
            <a:endParaRPr lang="fr-CA" err="1">
              <a:cs typeface="Calibri"/>
            </a:endParaRPr>
          </a:p>
          <a:p>
            <a:r>
              <a:rPr lang="fr-CA">
                <a:sym typeface="Symbol" panose="05050102010706020507" pitchFamily="18" charset="2"/>
              </a:rPr>
              <a:t></a:t>
            </a:r>
            <a:r>
              <a:rPr lang="fr-CA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fr-CA">
                <a:sym typeface="Symbol" panose="05050102010706020507" pitchFamily="18" charset="2"/>
              </a:rPr>
              <a:t>Tolérance envers les humains</a:t>
            </a:r>
            <a:endParaRPr lang="fr-CA">
              <a:cs typeface="Calibri"/>
            </a:endParaRPr>
          </a:p>
          <a:p>
            <a:r>
              <a:rPr lang="fr-CA">
                <a:sym typeface="Symbol" panose="05050102010706020507" pitchFamily="18" charset="2"/>
              </a:rPr>
              <a:t> </a:t>
            </a:r>
            <a:r>
              <a:rPr lang="fr-CA"/>
              <a:t>Tolérance aux risques</a:t>
            </a:r>
            <a:endParaRPr lang="fr-CA" err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38EE1-6CF3-019B-4A49-B2FA822661D8}"/>
              </a:ext>
            </a:extLst>
          </p:cNvPr>
          <p:cNvSpPr txBox="1"/>
          <p:nvPr/>
        </p:nvSpPr>
        <p:spPr>
          <a:xfrm>
            <a:off x="5219" y="6492658"/>
            <a:ext cx="1074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>
                    <a:lumMod val="85000"/>
                  </a:schemeClr>
                </a:solidFill>
                <a:cs typeface="Calibri"/>
              </a:rPr>
              <a:t>Luniak</a:t>
            </a:r>
            <a:r>
              <a:rPr lang="en-US">
                <a:solidFill>
                  <a:schemeClr val="bg1">
                    <a:lumMod val="85000"/>
                  </a:schemeClr>
                </a:solidFill>
                <a:cs typeface="Calibri"/>
              </a:rPr>
              <a:t> M. 2004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  <a:cs typeface="Calibri"/>
              </a:rPr>
              <a:t>Synurbization</a:t>
            </a:r>
            <a:r>
              <a:rPr lang="en-US">
                <a:solidFill>
                  <a:schemeClr val="bg1">
                    <a:lumMod val="85000"/>
                  </a:schemeClr>
                </a:solidFill>
                <a:cs typeface="Calibri"/>
              </a:rPr>
              <a:t> - adaptation of animal wildlife to urban development. 50–55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5338C8-89EF-38B6-8BF2-DA60413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B8184-4A11-F0BC-95B1-B5A760D8F180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526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B109-7FEC-A059-6A5C-C647EA6F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espèces urbanisées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5162-E3D2-F804-7B39-577C1C6F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/>
              <a:t>Urbanisation </a:t>
            </a:r>
            <a:r>
              <a:rPr lang="fr-CA">
                <a:sym typeface="Symbol" panose="05050102010706020507" pitchFamily="18" charset="2"/>
              </a:rPr>
              <a:t> = L'abondance des espèces urbanisées </a:t>
            </a:r>
            <a:endParaRPr lang="fr-CA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39231-6A37-DF93-2F7B-BDBA3F27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60" y="2349776"/>
            <a:ext cx="6917026" cy="371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F9891-AB80-4D90-7367-9FBC7C5B1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73" y="2320006"/>
            <a:ext cx="5532542" cy="369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AB5D4-BFA3-EEB5-FCDC-E60FE54D0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035" y="2302489"/>
            <a:ext cx="5618876" cy="421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3E857-DDAA-C036-F2A0-D5A52B0C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964" y="2302489"/>
            <a:ext cx="4658464" cy="4285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55CBC-590D-8F3A-F674-3F92A9E1DFB8}"/>
              </a:ext>
            </a:extLst>
          </p:cNvPr>
          <p:cNvSpPr txBox="1"/>
          <p:nvPr/>
        </p:nvSpPr>
        <p:spPr>
          <a:xfrm>
            <a:off x="8520112" y="2219325"/>
            <a:ext cx="3480378" cy="181588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Adaptables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Généralistes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Comportements adaptifs</a:t>
            </a:r>
          </a:p>
        </p:txBody>
      </p:sp>
    </p:spTree>
    <p:extLst>
      <p:ext uri="{BB962C8B-B14F-4D97-AF65-F5344CB8AC3E}">
        <p14:creationId xmlns:p14="http://schemas.microsoft.com/office/powerpoint/2010/main" val="22216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6A87-4440-B24A-C7A2-B6DDB6C9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Et les corneilles d'Amérique?</a:t>
            </a:r>
            <a:endParaRPr lang="fr-CA">
              <a:cs typeface="Calibri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2938-DD4C-00B4-9588-48DA44A80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054" y="1401041"/>
            <a:ext cx="5407891" cy="4055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0D8DD-178A-7F8D-D1BF-F43E868A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522" y="1771650"/>
            <a:ext cx="33147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0B88B-256C-463A-6795-86588757F3DA}"/>
              </a:ext>
            </a:extLst>
          </p:cNvPr>
          <p:cNvSpPr txBox="1"/>
          <p:nvPr/>
        </p:nvSpPr>
        <p:spPr>
          <a:xfrm>
            <a:off x="7657522" y="1771649"/>
            <a:ext cx="3480378" cy="358559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13716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Adaptables</a:t>
            </a:r>
            <a:endParaRPr lang="fr-CA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Généralistes</a:t>
            </a:r>
            <a:endParaRPr lang="fr-CA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Intelligents</a:t>
            </a:r>
            <a:endParaRPr lang="fr-CA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>
                <a:cs typeface="Calibri"/>
              </a:rPr>
              <a:t>Comportements adaptifs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ADB04-A0B8-B7CF-9805-C273614D1A8A}"/>
              </a:ext>
            </a:extLst>
          </p:cNvPr>
          <p:cNvSpPr txBox="1"/>
          <p:nvPr/>
        </p:nvSpPr>
        <p:spPr>
          <a:xfrm>
            <a:off x="7657522" y="3882221"/>
            <a:ext cx="40201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/>
              <a:t>Sociales</a:t>
            </a:r>
            <a:r>
              <a:rPr lang="en-CA" sz="2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29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corneilles d'Amérique en milieux urbains</a:t>
            </a:r>
            <a:endParaRPr lang="fr-CA" dirty="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30169" y="2829623"/>
            <a:ext cx="427289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>
                <a:cs typeface="Calibri"/>
              </a:rPr>
              <a:t>Est-ce-que le caractère social des corneilles d'Amérique est un avantage en milieux urbains?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42D7A8-4062-A787-1F5B-833BC8F9EDB2}"/>
              </a:ext>
            </a:extLst>
          </p:cNvPr>
          <p:cNvGrpSpPr/>
          <p:nvPr/>
        </p:nvGrpSpPr>
        <p:grpSpPr>
          <a:xfrm>
            <a:off x="688934" y="1825625"/>
            <a:ext cx="5407066" cy="5291006"/>
            <a:chOff x="688934" y="1825625"/>
            <a:chExt cx="5407066" cy="52910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BB40F2-11A6-42F3-8065-6B246686EC97}"/>
                </a:ext>
              </a:extLst>
            </p:cNvPr>
            <p:cNvSpPr txBox="1"/>
            <p:nvPr/>
          </p:nvSpPr>
          <p:spPr>
            <a:xfrm>
              <a:off x="1080654" y="5362305"/>
              <a:ext cx="5015346" cy="17543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b="0" i="0" dirty="0">
                  <a:solidFill>
                    <a:srgbClr val="000000"/>
                  </a:solidFill>
                  <a:effectLst/>
                  <a:latin typeface="-apple-system"/>
                </a:rPr>
                <a:t>Le nombre de corneilles repérées par heure augmente </a:t>
              </a:r>
              <a:r>
                <a:rPr lang="fr-CA" dirty="0"/>
                <a:t>à</a:t>
              </a:r>
              <a:r>
                <a:rPr lang="fr-CA" b="0" i="0" dirty="0">
                  <a:solidFill>
                    <a:srgbClr val="000000"/>
                  </a:solidFill>
                  <a:effectLst/>
                  <a:latin typeface="-apple-system"/>
                </a:rPr>
                <a:t> chaque année en milieux urbains.   </a:t>
              </a:r>
              <a:r>
                <a:rPr lang="fr-CA" b="0" i="0" dirty="0" err="1">
                  <a:solidFill>
                    <a:srgbClr val="000000"/>
                  </a:solidFill>
                  <a:effectLst/>
                  <a:latin typeface="-apple-system"/>
                </a:rPr>
                <a:t>Marzluff</a:t>
              </a:r>
              <a:r>
                <a:rPr lang="fr-CA" b="0" i="0" dirty="0">
                  <a:solidFill>
                    <a:srgbClr val="000000"/>
                  </a:solidFill>
                  <a:effectLst/>
                  <a:latin typeface="-apple-system"/>
                </a:rPr>
                <a:t> </a:t>
              </a:r>
              <a:r>
                <a:rPr lang="fr-CA" b="0" i="1" dirty="0">
                  <a:solidFill>
                    <a:srgbClr val="000000"/>
                  </a:solidFill>
                  <a:effectLst/>
                  <a:latin typeface="-apple-system"/>
                </a:rPr>
                <a:t>et al.</a:t>
              </a:r>
              <a:r>
                <a:rPr lang="fr-CA" b="0" i="0" dirty="0">
                  <a:solidFill>
                    <a:srgbClr val="000000"/>
                  </a:solidFill>
                  <a:effectLst/>
                  <a:latin typeface="-apple-system"/>
                </a:rPr>
                <a:t>(2001). </a:t>
              </a:r>
              <a:r>
                <a:rPr lang="fr-CA" b="0" i="1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Avian</a:t>
              </a:r>
              <a:r>
                <a:rPr lang="fr-CA" b="0" i="1" dirty="0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 </a:t>
              </a:r>
              <a:r>
                <a:rPr lang="fr-CA" b="0" i="1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Ecology</a:t>
              </a:r>
              <a:r>
                <a:rPr lang="fr-CA" b="0" i="1" dirty="0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 and Conservation in an </a:t>
              </a:r>
              <a:r>
                <a:rPr lang="fr-CA" b="0" i="1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Urbanizing</a:t>
              </a:r>
              <a:r>
                <a:rPr lang="fr-CA" b="0" i="1" dirty="0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 World || Causes and </a:t>
              </a:r>
              <a:r>
                <a:rPr lang="fr-CA" b="0" i="1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consequences</a:t>
              </a:r>
              <a:r>
                <a:rPr lang="fr-CA" b="0" i="1" dirty="0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 of </a:t>
              </a:r>
              <a:r>
                <a:rPr lang="fr-CA" b="0" i="1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expanding</a:t>
              </a:r>
              <a:r>
                <a:rPr lang="fr-CA" b="0" i="1" dirty="0">
                  <a:solidFill>
                    <a:schemeClr val="bg1">
                      <a:lumMod val="85000"/>
                    </a:schemeClr>
                  </a:solidFill>
                  <a:effectLst/>
                  <a:latin typeface="-apple-system"/>
                </a:rPr>
                <a:t> American Crow populations.</a:t>
              </a:r>
              <a:endParaRPr lang="fr-CA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AC20A2-8921-830D-D7CC-639FFFCA40EB}"/>
                </a:ext>
              </a:extLst>
            </p:cNvPr>
            <p:cNvGrpSpPr/>
            <p:nvPr/>
          </p:nvGrpSpPr>
          <p:grpSpPr>
            <a:xfrm>
              <a:off x="688934" y="1825625"/>
              <a:ext cx="5077069" cy="3561283"/>
              <a:chOff x="688934" y="1825625"/>
              <a:chExt cx="5077069" cy="356128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6643C2C-2C28-4AA1-4AA4-0F2E28F0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4927803" cy="353668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2B434A-98A1-C161-048A-3CE84BB617FE}"/>
                  </a:ext>
                </a:extLst>
              </p:cNvPr>
              <p:cNvSpPr txBox="1"/>
              <p:nvPr/>
            </p:nvSpPr>
            <p:spPr>
              <a:xfrm rot="16200000">
                <a:off x="-319329" y="3075057"/>
                <a:ext cx="2724411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CA" sz="2000" b="1" dirty="0">
                    <a:cs typeface="Calibri"/>
                  </a:rPr>
                  <a:t>Corneilles repérées par heure</a:t>
                </a:r>
                <a:endParaRPr lang="fr-CA" sz="2000" dirty="0">
                  <a:cs typeface="Calibri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EFCC58-D415-77A9-6784-2504723084E7}"/>
                  </a:ext>
                </a:extLst>
              </p:cNvPr>
              <p:cNvSpPr txBox="1"/>
              <p:nvPr/>
            </p:nvSpPr>
            <p:spPr>
              <a:xfrm>
                <a:off x="2886559" y="5017576"/>
                <a:ext cx="105259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CA" b="1" dirty="0">
                    <a:cs typeface="Calibri"/>
                  </a:rPr>
                  <a:t>Année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DAD1-6F58-688E-6752-934924A3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vigilance et les comportements sociaux d'approvisionnement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E051-6C13-2DEB-E128-E99D40C01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Un équilibre entre l'efficacité d'approvisionnement et la vigilance</a:t>
            </a:r>
            <a:endParaRPr lang="fr-CA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F0A5D-A1D9-510C-B97A-0DDF6B547BD3}"/>
              </a:ext>
            </a:extLst>
          </p:cNvPr>
          <p:cNvSpPr txBox="1"/>
          <p:nvPr/>
        </p:nvSpPr>
        <p:spPr>
          <a:xfrm>
            <a:off x="1123816" y="2695235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Trop, c'est comme pas assez</a:t>
            </a:r>
            <a:endParaRPr lang="fr-CA" sz="2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A9049-514C-FE9B-E568-455675700664}"/>
              </a:ext>
            </a:extLst>
          </p:cNvPr>
          <p:cNvSpPr txBox="1"/>
          <p:nvPr/>
        </p:nvSpPr>
        <p:spPr>
          <a:xfrm>
            <a:off x="1123816" y="3510843"/>
            <a:ext cx="5695728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Les comportements sociaux affectent cet équilibre: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L'approvisionnement en groupe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Les sentinelles</a:t>
            </a:r>
          </a:p>
          <a:p>
            <a:endParaRPr lang="fr-CA" sz="2800" dirty="0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C5A1E-1240-1422-F0E8-91323DDDE2B2}"/>
              </a:ext>
            </a:extLst>
          </p:cNvPr>
          <p:cNvSpPr/>
          <p:nvPr/>
        </p:nvSpPr>
        <p:spPr>
          <a:xfrm>
            <a:off x="1265327" y="4808872"/>
            <a:ext cx="3081129" cy="5260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B47664-AAF8-5AF8-82D6-6A489AA0BDC6}"/>
              </a:ext>
            </a:extLst>
          </p:cNvPr>
          <p:cNvGrpSpPr/>
          <p:nvPr/>
        </p:nvGrpSpPr>
        <p:grpSpPr>
          <a:xfrm>
            <a:off x="6449583" y="3215839"/>
            <a:ext cx="6139426" cy="3490089"/>
            <a:chOff x="6449583" y="3215839"/>
            <a:chExt cx="6139426" cy="34900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483715-1648-B07F-E3AF-767CEAC9C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11"/>
            <a:stretch/>
          </p:blipFill>
          <p:spPr>
            <a:xfrm>
              <a:off x="6813507" y="3215839"/>
              <a:ext cx="5197909" cy="349008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1AA848-537E-A974-53B4-32E3388FCCE5}"/>
                </a:ext>
              </a:extLst>
            </p:cNvPr>
            <p:cNvSpPr txBox="1"/>
            <p:nvPr/>
          </p:nvSpPr>
          <p:spPr>
            <a:xfrm>
              <a:off x="7043150" y="3833667"/>
              <a:ext cx="1059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Vigilance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552361-DD77-8D72-E14F-9D8534BD4DDB}"/>
                </a:ext>
              </a:extLst>
            </p:cNvPr>
            <p:cNvSpPr txBox="1"/>
            <p:nvPr/>
          </p:nvSpPr>
          <p:spPr>
            <a:xfrm>
              <a:off x="9931525" y="4140870"/>
              <a:ext cx="233601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CA" dirty="0"/>
                <a:t>L'efficacité d'approvisionnement</a:t>
              </a:r>
              <a:endParaRPr lang="fr-CA" dirty="0">
                <a:cs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A0F69C-3043-1743-4FAD-9B6499D3F40A}"/>
                </a:ext>
              </a:extLst>
            </p:cNvPr>
            <p:cNvSpPr txBox="1"/>
            <p:nvPr/>
          </p:nvSpPr>
          <p:spPr>
            <a:xfrm>
              <a:off x="6449583" y="5593213"/>
              <a:ext cx="22468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Manque d’approvisionnement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9647-EB0E-3878-69E6-29FEEDE79DEA}"/>
                </a:ext>
              </a:extLst>
            </p:cNvPr>
            <p:cNvSpPr txBox="1"/>
            <p:nvPr/>
          </p:nvSpPr>
          <p:spPr>
            <a:xfrm>
              <a:off x="10342197" y="5593213"/>
              <a:ext cx="22468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↑ Risque de prédation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8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0E5F4B-931B-4AAC-9F07-70B10D0C9B8D}">
  <ds:schemaRefs>
    <ds:schemaRef ds:uri="35f86be8-1b64-4f58-b9d2-e809bacb39b5"/>
    <ds:schemaRef ds:uri="746ca82a-8737-4eaa-be85-54954cb6d81a"/>
    <ds:schemaRef ds:uri="e48b86c7-702a-4b3c-97f1-0e2f71a029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742f647-34aa-47ad-81ff-611e282eb03c"/>
  </ds:schemaRefs>
</ds:datastoreItem>
</file>

<file path=customXml/itemProps2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831</Words>
  <Application>Microsoft Office PowerPoint</Application>
  <PresentationFormat>Widescreen</PresentationFormat>
  <Paragraphs>164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Office Theme</vt:lpstr>
      <vt:lpstr>Heads Up!</vt:lpstr>
      <vt:lpstr>L'urbanisation</vt:lpstr>
      <vt:lpstr>L'urbanisation</vt:lpstr>
      <vt:lpstr>Peut-on vivre mieux en ville?</vt:lpstr>
      <vt:lpstr>Peut-on vivre mieux en ville?</vt:lpstr>
      <vt:lpstr>Les espèces urbanisées</vt:lpstr>
      <vt:lpstr>Et les corneilles d'Amérique?</vt:lpstr>
      <vt:lpstr>Les corneilles d'Amérique en milieux urbains</vt:lpstr>
      <vt:lpstr>La vigilance et les comportements sociaux d'approvisionnement</vt:lpstr>
      <vt:lpstr>Les sentinelles</vt:lpstr>
      <vt:lpstr>Mes objectifs</vt:lpstr>
      <vt:lpstr>Mes prédictions </vt:lpstr>
      <vt:lpstr>Méthodes</vt:lpstr>
      <vt:lpstr>Crowkémon Go  </vt:lpstr>
      <vt:lpstr>Méthodes</vt:lpstr>
      <vt:lpstr>Méthodes</vt:lpstr>
      <vt:lpstr>La durée de chaque comportement</vt:lpstr>
      <vt:lpstr>Proportion de temps accordé à chaque comportement</vt:lpstr>
      <vt:lpstr>Proportion de temps accordé à chaque comportement</vt:lpstr>
      <vt:lpstr>Plus alerte avec une sentinelle?</vt:lpstr>
      <vt:lpstr>Conclusions</vt:lpstr>
      <vt:lpstr>Crowkémon Go</vt:lpstr>
      <vt:lpstr>Remercîments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Alex Popescu</dc:creator>
  <cp:lastModifiedBy>Alex Popescu</cp:lastModifiedBy>
  <cp:revision>324</cp:revision>
  <dcterms:created xsi:type="dcterms:W3CDTF">2022-09-08T18:19:32Z</dcterms:created>
  <dcterms:modified xsi:type="dcterms:W3CDTF">2022-12-01T11:12:56Z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0x01010076D842EEC58A2744A2ADC524444A7A0D</vt:lpwstr>
  </property>
  <property fmtid="{D5CDD505-2E9C-101B-9397-08002B2CF9AE}" pid="3" name="_dlc_DocIdItemGuid">
    <vt:lpwstr>7b81993d-c2eb-4500-9987-7f530632b230</vt:lpwstr>
  </property>
</Properties>
</file>